
<file path=[Content_Types].xml><?xml version="1.0" encoding="utf-8"?>
<Types xmlns="http://schemas.openxmlformats.org/package/2006/content-types">
  <Default Extension="png" ContentType="image/png"/>
  <Default Extension="jpeg" ContentType="image/jpeg"/>
  <Default Extension="MOV" ContentType="video/quicktime"/>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s/slide8.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2.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72FAF"/>
    <a:srgbClr val="FF66FF"/>
    <a:srgbClr val="FFCCFF"/>
    <a:srgbClr val="9E328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58" autoAdjust="0"/>
    <p:restoredTop sz="94660"/>
  </p:normalViewPr>
  <p:slideViewPr>
    <p:cSldViewPr snapToGrid="0">
      <p:cViewPr varScale="1">
        <p:scale>
          <a:sx n="104" d="100"/>
          <a:sy n="104" d="100"/>
        </p:scale>
        <p:origin x="126" y="7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customXml" Target="../customXml/item2.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ustomXml" Target="../customXml/item1.xml"/></Relationships>
</file>

<file path=ppt/media/image1.jpg>
</file>

<file path=ppt/media/image10.png>
</file>

<file path=ppt/media/image11.png>
</file>

<file path=ppt/media/image12.jpg>
</file>

<file path=ppt/media/image13.jpeg>
</file>

<file path=ppt/media/image14.png>
</file>

<file path=ppt/media/image15.png>
</file>

<file path=ppt/media/image16.jpg>
</file>

<file path=ppt/media/image17.jpg>
</file>

<file path=ppt/media/image2.jpg>
</file>

<file path=ppt/media/image3.jpg>
</file>

<file path=ppt/media/image4.jpeg>
</file>

<file path=ppt/media/image5.jpg>
</file>

<file path=ppt/media/image6.jpg>
</file>

<file path=ppt/media/image7.gif>
</file>

<file path=ppt/media/image8.jpg>
</file>

<file path=ppt/media/image9.jp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52C43DDB-C087-4058-BF80-DF505DB15A30}" type="datetimeFigureOut">
              <a:rPr lang="en-GB" smtClean="0"/>
              <a:t>09/08/2021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FFEA65E-2BD1-487E-8762-CD60CDBB5265}" type="slidenum">
              <a:rPr lang="en-GB" smtClean="0"/>
              <a:t>‹#›</a:t>
            </a:fld>
            <a:endParaRPr lang="en-GB"/>
          </a:p>
        </p:txBody>
      </p:sp>
    </p:spTree>
    <p:extLst>
      <p:ext uri="{BB962C8B-B14F-4D97-AF65-F5344CB8AC3E}">
        <p14:creationId xmlns:p14="http://schemas.microsoft.com/office/powerpoint/2010/main" val="247496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2C43DDB-C087-4058-BF80-DF505DB15A30}" type="datetimeFigureOut">
              <a:rPr lang="en-GB" smtClean="0"/>
              <a:t>09/08/2021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FFEA65E-2BD1-487E-8762-CD60CDBB5265}" type="slidenum">
              <a:rPr lang="en-GB" smtClean="0"/>
              <a:t>‹#›</a:t>
            </a:fld>
            <a:endParaRPr lang="en-GB"/>
          </a:p>
        </p:txBody>
      </p:sp>
    </p:spTree>
    <p:extLst>
      <p:ext uri="{BB962C8B-B14F-4D97-AF65-F5344CB8AC3E}">
        <p14:creationId xmlns:p14="http://schemas.microsoft.com/office/powerpoint/2010/main" val="3407969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2C43DDB-C087-4058-BF80-DF505DB15A30}" type="datetimeFigureOut">
              <a:rPr lang="en-GB" smtClean="0"/>
              <a:t>09/08/2021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FFEA65E-2BD1-487E-8762-CD60CDBB5265}" type="slidenum">
              <a:rPr lang="en-GB" smtClean="0"/>
              <a:t>‹#›</a:t>
            </a:fld>
            <a:endParaRPr lang="en-GB"/>
          </a:p>
        </p:txBody>
      </p:sp>
    </p:spTree>
    <p:extLst>
      <p:ext uri="{BB962C8B-B14F-4D97-AF65-F5344CB8AC3E}">
        <p14:creationId xmlns:p14="http://schemas.microsoft.com/office/powerpoint/2010/main" val="1764124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2C43DDB-C087-4058-BF80-DF505DB15A30}" type="datetimeFigureOut">
              <a:rPr lang="en-GB" smtClean="0"/>
              <a:t>09/08/2021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FFEA65E-2BD1-487E-8762-CD60CDBB5265}" type="slidenum">
              <a:rPr lang="en-GB" smtClean="0"/>
              <a:t>‹#›</a:t>
            </a:fld>
            <a:endParaRPr lang="en-GB"/>
          </a:p>
        </p:txBody>
      </p:sp>
    </p:spTree>
    <p:extLst>
      <p:ext uri="{BB962C8B-B14F-4D97-AF65-F5344CB8AC3E}">
        <p14:creationId xmlns:p14="http://schemas.microsoft.com/office/powerpoint/2010/main" val="416320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2C43DDB-C087-4058-BF80-DF505DB15A30}" type="datetimeFigureOut">
              <a:rPr lang="en-GB" smtClean="0"/>
              <a:t>09/08/2021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FFEA65E-2BD1-487E-8762-CD60CDBB5265}" type="slidenum">
              <a:rPr lang="en-GB" smtClean="0"/>
              <a:t>‹#›</a:t>
            </a:fld>
            <a:endParaRPr lang="en-GB"/>
          </a:p>
        </p:txBody>
      </p:sp>
    </p:spTree>
    <p:extLst>
      <p:ext uri="{BB962C8B-B14F-4D97-AF65-F5344CB8AC3E}">
        <p14:creationId xmlns:p14="http://schemas.microsoft.com/office/powerpoint/2010/main" val="3712570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52C43DDB-C087-4058-BF80-DF505DB15A30}" type="datetimeFigureOut">
              <a:rPr lang="en-GB" smtClean="0"/>
              <a:t>09/08/2021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FFEA65E-2BD1-487E-8762-CD60CDBB5265}" type="slidenum">
              <a:rPr lang="en-GB" smtClean="0"/>
              <a:t>‹#›</a:t>
            </a:fld>
            <a:endParaRPr lang="en-GB"/>
          </a:p>
        </p:txBody>
      </p:sp>
    </p:spTree>
    <p:extLst>
      <p:ext uri="{BB962C8B-B14F-4D97-AF65-F5344CB8AC3E}">
        <p14:creationId xmlns:p14="http://schemas.microsoft.com/office/powerpoint/2010/main" val="51399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52C43DDB-C087-4058-BF80-DF505DB15A30}" type="datetimeFigureOut">
              <a:rPr lang="en-GB" smtClean="0"/>
              <a:t>09/08/2021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FFEA65E-2BD1-487E-8762-CD60CDBB5265}" type="slidenum">
              <a:rPr lang="en-GB" smtClean="0"/>
              <a:t>‹#›</a:t>
            </a:fld>
            <a:endParaRPr lang="en-GB"/>
          </a:p>
        </p:txBody>
      </p:sp>
    </p:spTree>
    <p:extLst>
      <p:ext uri="{BB962C8B-B14F-4D97-AF65-F5344CB8AC3E}">
        <p14:creationId xmlns:p14="http://schemas.microsoft.com/office/powerpoint/2010/main" val="19771047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52C43DDB-C087-4058-BF80-DF505DB15A30}" type="datetimeFigureOut">
              <a:rPr lang="en-GB" smtClean="0"/>
              <a:t>09/08/2021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FFEA65E-2BD1-487E-8762-CD60CDBB5265}" type="slidenum">
              <a:rPr lang="en-GB" smtClean="0"/>
              <a:t>‹#›</a:t>
            </a:fld>
            <a:endParaRPr lang="en-GB"/>
          </a:p>
        </p:txBody>
      </p:sp>
    </p:spTree>
    <p:extLst>
      <p:ext uri="{BB962C8B-B14F-4D97-AF65-F5344CB8AC3E}">
        <p14:creationId xmlns:p14="http://schemas.microsoft.com/office/powerpoint/2010/main" val="2161521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C43DDB-C087-4058-BF80-DF505DB15A30}" type="datetimeFigureOut">
              <a:rPr lang="en-GB" smtClean="0"/>
              <a:t>09/08/2021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FFEA65E-2BD1-487E-8762-CD60CDBB5265}" type="slidenum">
              <a:rPr lang="en-GB" smtClean="0"/>
              <a:t>‹#›</a:t>
            </a:fld>
            <a:endParaRPr lang="en-GB"/>
          </a:p>
        </p:txBody>
      </p:sp>
    </p:spTree>
    <p:extLst>
      <p:ext uri="{BB962C8B-B14F-4D97-AF65-F5344CB8AC3E}">
        <p14:creationId xmlns:p14="http://schemas.microsoft.com/office/powerpoint/2010/main" val="4218747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2C43DDB-C087-4058-BF80-DF505DB15A30}" type="datetimeFigureOut">
              <a:rPr lang="en-GB" smtClean="0"/>
              <a:t>09/08/2021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FFEA65E-2BD1-487E-8762-CD60CDBB5265}" type="slidenum">
              <a:rPr lang="en-GB" smtClean="0"/>
              <a:t>‹#›</a:t>
            </a:fld>
            <a:endParaRPr lang="en-GB"/>
          </a:p>
        </p:txBody>
      </p:sp>
    </p:spTree>
    <p:extLst>
      <p:ext uri="{BB962C8B-B14F-4D97-AF65-F5344CB8AC3E}">
        <p14:creationId xmlns:p14="http://schemas.microsoft.com/office/powerpoint/2010/main" val="501490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2C43DDB-C087-4058-BF80-DF505DB15A30}" type="datetimeFigureOut">
              <a:rPr lang="en-GB" smtClean="0"/>
              <a:t>09/08/2021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FFEA65E-2BD1-487E-8762-CD60CDBB5265}" type="slidenum">
              <a:rPr lang="en-GB" smtClean="0"/>
              <a:t>‹#›</a:t>
            </a:fld>
            <a:endParaRPr lang="en-GB"/>
          </a:p>
        </p:txBody>
      </p:sp>
    </p:spTree>
    <p:extLst>
      <p:ext uri="{BB962C8B-B14F-4D97-AF65-F5344CB8AC3E}">
        <p14:creationId xmlns:p14="http://schemas.microsoft.com/office/powerpoint/2010/main" val="2254259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C43DDB-C087-4058-BF80-DF505DB15A30}" type="datetimeFigureOut">
              <a:rPr lang="en-GB" smtClean="0"/>
              <a:t>09/08/2021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FEA65E-2BD1-487E-8762-CD60CDBB5265}" type="slidenum">
              <a:rPr lang="en-GB" smtClean="0"/>
              <a:t>‹#›</a:t>
            </a:fld>
            <a:endParaRPr lang="en-GB"/>
          </a:p>
        </p:txBody>
      </p:sp>
    </p:spTree>
    <p:extLst>
      <p:ext uri="{BB962C8B-B14F-4D97-AF65-F5344CB8AC3E}">
        <p14:creationId xmlns:p14="http://schemas.microsoft.com/office/powerpoint/2010/main" val="19484433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gif"/><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e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s>
</file>

<file path=ppt/slides/_rels/slide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1000"/>
            <a:lum/>
          </a:blip>
          <a:srcRect/>
          <a:stretch>
            <a:fillRect l="-10000" r="-10000"/>
          </a:stretch>
        </a:blipFill>
        <a:effectLst/>
      </p:bgPr>
    </p:bg>
    <p:spTree>
      <p:nvGrpSpPr>
        <p:cNvPr id="1" name=""/>
        <p:cNvGrpSpPr/>
        <p:nvPr/>
      </p:nvGrpSpPr>
      <p:grpSpPr>
        <a:xfrm>
          <a:off x="0" y="0"/>
          <a:ext cx="0" cy="0"/>
          <a:chOff x="0" y="0"/>
          <a:chExt cx="0" cy="0"/>
        </a:xfrm>
      </p:grpSpPr>
      <p:sp>
        <p:nvSpPr>
          <p:cNvPr id="5" name="TextBox 4"/>
          <p:cNvSpPr txBox="1"/>
          <p:nvPr/>
        </p:nvSpPr>
        <p:spPr>
          <a:xfrm>
            <a:off x="3307403" y="291830"/>
            <a:ext cx="6284068" cy="1446550"/>
          </a:xfrm>
          <a:prstGeom prst="rect">
            <a:avLst/>
          </a:prstGeom>
          <a:noFill/>
        </p:spPr>
        <p:txBody>
          <a:bodyPr wrap="square" rtlCol="0">
            <a:spAutoFit/>
          </a:bodyPr>
          <a:lstStyle/>
          <a:p>
            <a:r>
              <a:rPr lang="en-GB" sz="8800" dirty="0" smtClean="0">
                <a:solidFill>
                  <a:schemeClr val="accent4">
                    <a:lumMod val="75000"/>
                  </a:schemeClr>
                </a:solidFill>
                <a:latin typeface="Bradley Hand ITC" panose="03070402050302030203" pitchFamily="66" charset="0"/>
              </a:rPr>
              <a:t>Change the</a:t>
            </a:r>
          </a:p>
        </p:txBody>
      </p:sp>
      <p:sp>
        <p:nvSpPr>
          <p:cNvPr id="6" name="TextBox 5"/>
          <p:cNvSpPr txBox="1"/>
          <p:nvPr/>
        </p:nvSpPr>
        <p:spPr>
          <a:xfrm>
            <a:off x="4494180" y="1550683"/>
            <a:ext cx="3443591" cy="1446550"/>
          </a:xfrm>
          <a:prstGeom prst="rect">
            <a:avLst/>
          </a:prstGeom>
          <a:noFill/>
        </p:spPr>
        <p:txBody>
          <a:bodyPr wrap="square" rtlCol="0">
            <a:spAutoFit/>
          </a:bodyPr>
          <a:lstStyle/>
          <a:p>
            <a:r>
              <a:rPr lang="en-GB" sz="8800" dirty="0" smtClean="0">
                <a:solidFill>
                  <a:schemeClr val="accent4">
                    <a:lumMod val="75000"/>
                  </a:schemeClr>
                </a:solidFill>
                <a:latin typeface="Bradley Hand ITC" panose="03070402050302030203" pitchFamily="66" charset="0"/>
              </a:rPr>
              <a:t>Story!</a:t>
            </a:r>
            <a:endParaRPr lang="en-GB" sz="8800" dirty="0">
              <a:solidFill>
                <a:schemeClr val="accent4">
                  <a:lumMod val="75000"/>
                </a:schemeClr>
              </a:solidFill>
              <a:latin typeface="Bradley Hand ITC" panose="03070402050302030203" pitchFamily="66" charset="0"/>
            </a:endParaRPr>
          </a:p>
        </p:txBody>
      </p:sp>
      <p:pic>
        <p:nvPicPr>
          <p:cNvPr id="7" name="Picture 6" descr="&lt;strong&gt;Climate Change&lt;/strong&gt;: What Happens after 2100? - Our World"/>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9651" y="4766553"/>
            <a:ext cx="3171698" cy="1784924"/>
          </a:xfrm>
          <a:prstGeom prst="rect">
            <a:avLst/>
          </a:prstGeom>
        </p:spPr>
      </p:pic>
      <p:pic>
        <p:nvPicPr>
          <p:cNvPr id="8" name="Picture 7" descr="Running Away from Runaway &lt;strong&gt;Climate Change&lt;/strong&gt; - Our World"/>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38757" y="4380259"/>
            <a:ext cx="3858119" cy="2171218"/>
          </a:xfrm>
          <a:prstGeom prst="rect">
            <a:avLst/>
          </a:prstGeom>
        </p:spPr>
      </p:pic>
      <p:pic>
        <p:nvPicPr>
          <p:cNvPr id="2" name="Picture 1" descr="&lt;strong&gt;Climate Change&lt;/strong&gt; Free Stock Photo - Public Domain Pictures"/>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97689" y="2997233"/>
            <a:ext cx="3396491" cy="2264327"/>
          </a:xfrm>
          <a:prstGeom prst="rect">
            <a:avLst/>
          </a:prstGeom>
        </p:spPr>
      </p:pic>
      <p:pic>
        <p:nvPicPr>
          <p:cNvPr id="9" name="Picture 8" descr="&lt;strong&gt;Climate Change&lt;/strong&gt; - Uncyclopedia, the content-free encyclopedia"/>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71999" y="2556417"/>
            <a:ext cx="2162263" cy="2210136"/>
          </a:xfrm>
          <a:prstGeom prst="rect">
            <a:avLst/>
          </a:prstGeom>
        </p:spPr>
      </p:pic>
      <p:pic>
        <p:nvPicPr>
          <p:cNvPr id="10" name="Picture 9" descr="Running Away from Runaway &lt;strong&gt;Climate Change&lt;/strong&gt; - Our World"/>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0" y="1244767"/>
            <a:ext cx="3426362" cy="1928240"/>
          </a:xfrm>
          <a:prstGeom prst="rect">
            <a:avLst/>
          </a:prstGeom>
        </p:spPr>
      </p:pic>
      <p:pic>
        <p:nvPicPr>
          <p:cNvPr id="11" name="Picture 10" descr="&lt;strong&gt;Climate&lt;/strong&gt;: Background Information – Elementary Earth and ..."/>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276580" y="1488596"/>
            <a:ext cx="2792397" cy="1570723"/>
          </a:xfrm>
          <a:prstGeom prst="rect">
            <a:avLst/>
          </a:prstGeom>
        </p:spPr>
      </p:pic>
      <p:pic>
        <p:nvPicPr>
          <p:cNvPr id="12" name="Picture 11" descr="In a &lt;strong&gt;changing&lt;/strong&gt; world, &lt;strong&gt;climate&lt;/strong&gt; adaptation researchers play a ..."/>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53451" y="4240480"/>
            <a:ext cx="4084320" cy="2042160"/>
          </a:xfrm>
          <a:prstGeom prst="rect">
            <a:avLst/>
          </a:prstGeom>
        </p:spPr>
      </p:pic>
      <p:pic>
        <p:nvPicPr>
          <p:cNvPr id="13" name="Picture 12" descr="&lt;strong&gt;Climate Change&lt;/strong&gt; Delegates Accused of ‘Fiddling’ While ..."/>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366632" y="2992372"/>
            <a:ext cx="2924477" cy="1645796"/>
          </a:xfrm>
          <a:prstGeom prst="rect">
            <a:avLst/>
          </a:prstGeom>
        </p:spPr>
      </p:pic>
    </p:spTree>
    <p:extLst>
      <p:ext uri="{BB962C8B-B14F-4D97-AF65-F5344CB8AC3E}">
        <p14:creationId xmlns:p14="http://schemas.microsoft.com/office/powerpoint/2010/main" val="6053241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8000"/>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075543" y="580572"/>
            <a:ext cx="7692571" cy="1107996"/>
          </a:xfrm>
          <a:prstGeom prst="rect">
            <a:avLst/>
          </a:prstGeom>
          <a:noFill/>
        </p:spPr>
        <p:txBody>
          <a:bodyPr wrap="square" rtlCol="0">
            <a:spAutoFit/>
          </a:bodyPr>
          <a:lstStyle/>
          <a:p>
            <a:r>
              <a:rPr lang="en-GB" sz="6600" dirty="0" smtClean="0">
                <a:solidFill>
                  <a:schemeClr val="tx2">
                    <a:lumMod val="75000"/>
                  </a:schemeClr>
                </a:solidFill>
                <a:latin typeface="Baskerville Old Face" panose="02020602080505020303" pitchFamily="18" charset="0"/>
              </a:rPr>
              <a:t>Flooding in Rolleston!</a:t>
            </a:r>
            <a:endParaRPr lang="en-GB" sz="6600" dirty="0">
              <a:solidFill>
                <a:schemeClr val="tx2">
                  <a:lumMod val="75000"/>
                </a:schemeClr>
              </a:solidFill>
              <a:latin typeface="Baskerville Old Face" panose="02020602080505020303" pitchFamily="18" charset="0"/>
            </a:endParaRPr>
          </a:p>
        </p:txBody>
      </p:sp>
      <p:sp>
        <p:nvSpPr>
          <p:cNvPr id="2" name="TextBox 1"/>
          <p:cNvSpPr txBox="1"/>
          <p:nvPr/>
        </p:nvSpPr>
        <p:spPr>
          <a:xfrm>
            <a:off x="1567543" y="1930400"/>
            <a:ext cx="7881257" cy="1569660"/>
          </a:xfrm>
          <a:prstGeom prst="rect">
            <a:avLst/>
          </a:prstGeom>
          <a:noFill/>
        </p:spPr>
        <p:txBody>
          <a:bodyPr wrap="square" rtlCol="0">
            <a:spAutoFit/>
          </a:bodyPr>
          <a:lstStyle/>
          <a:p>
            <a:r>
              <a:rPr lang="en-GB" sz="2400" b="1" dirty="0" smtClean="0">
                <a:solidFill>
                  <a:srgbClr val="7030A0"/>
                </a:solidFill>
                <a:latin typeface="Bradley Hand ITC" panose="03070402050302030203" pitchFamily="66" charset="0"/>
              </a:rPr>
              <a:t>The problem is when it </a:t>
            </a:r>
            <a:r>
              <a:rPr lang="en-GB" sz="2400" b="1" dirty="0" smtClean="0">
                <a:solidFill>
                  <a:srgbClr val="7030A0"/>
                </a:solidFill>
                <a:latin typeface="Bradley Hand ITC" panose="03070402050302030203" pitchFamily="66" charset="0"/>
              </a:rPr>
              <a:t>rains, </a:t>
            </a:r>
            <a:r>
              <a:rPr lang="en-GB" sz="2400" b="1" dirty="0" smtClean="0">
                <a:solidFill>
                  <a:srgbClr val="7030A0"/>
                </a:solidFill>
                <a:latin typeface="Bradley Hand ITC" panose="03070402050302030203" pitchFamily="66" charset="0"/>
              </a:rPr>
              <a:t>it rains very heavily </a:t>
            </a:r>
            <a:r>
              <a:rPr lang="en-GB" sz="2400" b="1" dirty="0" smtClean="0">
                <a:solidFill>
                  <a:srgbClr val="7030A0"/>
                </a:solidFill>
                <a:latin typeface="Bradley Hand ITC" panose="03070402050302030203" pitchFamily="66" charset="0"/>
              </a:rPr>
              <a:t>and it </a:t>
            </a:r>
            <a:r>
              <a:rPr lang="en-GB" sz="2400" b="1" dirty="0" smtClean="0">
                <a:solidFill>
                  <a:srgbClr val="7030A0"/>
                </a:solidFill>
                <a:latin typeface="Bradley Hand ITC" panose="03070402050302030203" pitchFamily="66" charset="0"/>
              </a:rPr>
              <a:t>floods villages such as Rolleston. This effects peoples lives more than you know because it causes people to move house due to flooding. Also people have to pay for repairs.</a:t>
            </a:r>
            <a:endParaRPr lang="en-GB" sz="2400" b="1" dirty="0">
              <a:solidFill>
                <a:srgbClr val="7030A0"/>
              </a:solidFill>
              <a:latin typeface="Bradley Hand ITC" panose="03070402050302030203" pitchFamily="66" charset="0"/>
            </a:endParaRPr>
          </a:p>
        </p:txBody>
      </p:sp>
    </p:spTree>
    <p:extLst>
      <p:ext uri="{BB962C8B-B14F-4D97-AF65-F5344CB8AC3E}">
        <p14:creationId xmlns:p14="http://schemas.microsoft.com/office/powerpoint/2010/main" val="28355641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edium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86379" y="585271"/>
            <a:ext cx="7242629" cy="4073979"/>
          </a:xfrm>
          <a:prstGeom prst="rect">
            <a:avLst/>
          </a:prstGeom>
        </p:spPr>
      </p:pic>
      <p:sp>
        <p:nvSpPr>
          <p:cNvPr id="6" name="TextBox 5"/>
          <p:cNvSpPr txBox="1"/>
          <p:nvPr/>
        </p:nvSpPr>
        <p:spPr>
          <a:xfrm>
            <a:off x="2549237" y="5171044"/>
            <a:ext cx="6516914" cy="707886"/>
          </a:xfrm>
          <a:prstGeom prst="rect">
            <a:avLst/>
          </a:prstGeom>
          <a:noFill/>
        </p:spPr>
        <p:txBody>
          <a:bodyPr wrap="square" rtlCol="0">
            <a:spAutoFit/>
          </a:bodyPr>
          <a:lstStyle/>
          <a:p>
            <a:r>
              <a:rPr lang="en-GB" sz="2000" dirty="0" smtClean="0">
                <a:solidFill>
                  <a:srgbClr val="7030A0"/>
                </a:solidFill>
                <a:latin typeface="Bradley Hand ITC" panose="03070402050302030203" pitchFamily="66" charset="0"/>
              </a:rPr>
              <a:t>Climate change is caused by the actions shown in this video and more.</a:t>
            </a:r>
            <a:endParaRPr lang="en-GB" sz="2000" dirty="0">
              <a:solidFill>
                <a:srgbClr val="7030A0"/>
              </a:solidFill>
              <a:latin typeface="Bradley Hand ITC" panose="03070402050302030203" pitchFamily="66" charset="0"/>
            </a:endParaRPr>
          </a:p>
        </p:txBody>
      </p:sp>
    </p:spTree>
    <p:extLst>
      <p:ext uri="{BB962C8B-B14F-4D97-AF65-F5344CB8AC3E}">
        <p14:creationId xmlns:p14="http://schemas.microsoft.com/office/powerpoint/2010/main" val="3649624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17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67543" y="1930400"/>
            <a:ext cx="7881257" cy="461665"/>
          </a:xfrm>
          <a:prstGeom prst="rect">
            <a:avLst/>
          </a:prstGeom>
          <a:noFill/>
        </p:spPr>
        <p:txBody>
          <a:bodyPr wrap="square" rtlCol="0">
            <a:spAutoFit/>
          </a:bodyPr>
          <a:lstStyle/>
          <a:p>
            <a:r>
              <a:rPr lang="en-GB" sz="2400" dirty="0" smtClean="0">
                <a:solidFill>
                  <a:srgbClr val="7030A0"/>
                </a:solidFill>
                <a:latin typeface="Bradley Hand ITC" panose="03070402050302030203" pitchFamily="66" charset="0"/>
              </a:rPr>
              <a:t>.</a:t>
            </a:r>
            <a:endParaRPr lang="en-GB" sz="2400" dirty="0">
              <a:solidFill>
                <a:srgbClr val="7030A0"/>
              </a:solidFill>
              <a:latin typeface="Bradley Hand ITC" panose="03070402050302030203" pitchFamily="66" charset="0"/>
            </a:endParaRPr>
          </a:p>
        </p:txBody>
      </p:sp>
      <p:pic>
        <p:nvPicPr>
          <p:cNvPr id="3" name="Picture 2" descr="Some dengerous but &lt;strong&gt;beautiful&lt;/strong&gt; places around the worl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62743"/>
            <a:ext cx="5428343" cy="5595256"/>
          </a:xfrm>
          <a:prstGeom prst="rect">
            <a:avLst/>
          </a:prstGeom>
        </p:spPr>
      </p:pic>
      <p:pic>
        <p:nvPicPr>
          <p:cNvPr id="1026" name="Picture 2" descr="World Famous Victoria Falls Dries Up In Devastating Drought Showing Impact  Of Climate Change - LADbib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0171" y="1146628"/>
            <a:ext cx="6016172" cy="571137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831771" y="5585"/>
            <a:ext cx="4876800" cy="923330"/>
          </a:xfrm>
          <a:prstGeom prst="rect">
            <a:avLst/>
          </a:prstGeom>
          <a:noFill/>
        </p:spPr>
        <p:txBody>
          <a:bodyPr wrap="square" rtlCol="0">
            <a:spAutoFit/>
          </a:bodyPr>
          <a:lstStyle/>
          <a:p>
            <a:r>
              <a:rPr lang="en-GB" sz="5400" dirty="0" smtClean="0">
                <a:solidFill>
                  <a:srgbClr val="9E3289"/>
                </a:solidFill>
                <a:latin typeface="Baskerville Old Face" panose="02020602080505020303" pitchFamily="18" charset="0"/>
              </a:rPr>
              <a:t>Sunset waterfall </a:t>
            </a:r>
            <a:endParaRPr lang="en-GB" sz="5400" dirty="0">
              <a:solidFill>
                <a:srgbClr val="9E3289"/>
              </a:solidFill>
              <a:latin typeface="Baskerville Old Face" panose="02020602080505020303" pitchFamily="18" charset="0"/>
            </a:endParaRPr>
          </a:p>
        </p:txBody>
      </p:sp>
      <p:sp>
        <p:nvSpPr>
          <p:cNvPr id="6" name="TextBox 5"/>
          <p:cNvSpPr txBox="1"/>
          <p:nvPr/>
        </p:nvSpPr>
        <p:spPr>
          <a:xfrm>
            <a:off x="1240971" y="346502"/>
            <a:ext cx="2946400" cy="830997"/>
          </a:xfrm>
          <a:prstGeom prst="rect">
            <a:avLst/>
          </a:prstGeom>
          <a:noFill/>
        </p:spPr>
        <p:txBody>
          <a:bodyPr wrap="square" rtlCol="0">
            <a:spAutoFit/>
          </a:bodyPr>
          <a:lstStyle/>
          <a:p>
            <a:r>
              <a:rPr lang="en-GB" sz="4800" dirty="0" smtClean="0">
                <a:solidFill>
                  <a:schemeClr val="accent1">
                    <a:lumMod val="60000"/>
                    <a:lumOff val="40000"/>
                  </a:schemeClr>
                </a:solidFill>
                <a:latin typeface="Bradley Hand ITC" panose="03070402050302030203" pitchFamily="66" charset="0"/>
              </a:rPr>
              <a:t>Before</a:t>
            </a:r>
            <a:endParaRPr lang="en-GB" sz="4800" dirty="0">
              <a:solidFill>
                <a:schemeClr val="accent1">
                  <a:lumMod val="60000"/>
                  <a:lumOff val="40000"/>
                </a:schemeClr>
              </a:solidFill>
              <a:latin typeface="Bradley Hand ITC" panose="03070402050302030203" pitchFamily="66" charset="0"/>
            </a:endParaRPr>
          </a:p>
        </p:txBody>
      </p:sp>
      <p:sp>
        <p:nvSpPr>
          <p:cNvPr id="7" name="TextBox 6"/>
          <p:cNvSpPr txBox="1"/>
          <p:nvPr/>
        </p:nvSpPr>
        <p:spPr>
          <a:xfrm>
            <a:off x="9173028" y="275496"/>
            <a:ext cx="2467429" cy="769441"/>
          </a:xfrm>
          <a:prstGeom prst="rect">
            <a:avLst/>
          </a:prstGeom>
          <a:noFill/>
        </p:spPr>
        <p:txBody>
          <a:bodyPr wrap="square" rtlCol="0">
            <a:spAutoFit/>
          </a:bodyPr>
          <a:lstStyle/>
          <a:p>
            <a:r>
              <a:rPr lang="en-GB" sz="4400" dirty="0" smtClean="0">
                <a:solidFill>
                  <a:schemeClr val="accent1">
                    <a:lumMod val="60000"/>
                    <a:lumOff val="40000"/>
                  </a:schemeClr>
                </a:solidFill>
                <a:latin typeface="Bradley Hand ITC" panose="03070402050302030203" pitchFamily="66" charset="0"/>
              </a:rPr>
              <a:t>After</a:t>
            </a:r>
            <a:endParaRPr lang="en-GB" sz="4400" dirty="0">
              <a:solidFill>
                <a:schemeClr val="accent1">
                  <a:lumMod val="60000"/>
                  <a:lumOff val="40000"/>
                </a:schemeClr>
              </a:solidFill>
              <a:latin typeface="Bradley Hand ITC" panose="03070402050302030203" pitchFamily="66" charset="0"/>
            </a:endParaRPr>
          </a:p>
        </p:txBody>
      </p:sp>
      <p:sp>
        <p:nvSpPr>
          <p:cNvPr id="8" name="TextBox 7"/>
          <p:cNvSpPr txBox="1"/>
          <p:nvPr/>
        </p:nvSpPr>
        <p:spPr>
          <a:xfrm>
            <a:off x="5508171" y="1930400"/>
            <a:ext cx="602343" cy="769441"/>
          </a:xfrm>
          <a:prstGeom prst="rect">
            <a:avLst/>
          </a:prstGeom>
          <a:noFill/>
        </p:spPr>
        <p:txBody>
          <a:bodyPr wrap="square" rtlCol="0">
            <a:spAutoFit/>
          </a:bodyPr>
          <a:lstStyle/>
          <a:p>
            <a:r>
              <a:rPr lang="en-GB" sz="4400" dirty="0" smtClean="0">
                <a:solidFill>
                  <a:schemeClr val="accent1">
                    <a:lumMod val="60000"/>
                    <a:lumOff val="40000"/>
                  </a:schemeClr>
                </a:solidFill>
                <a:latin typeface="Bradley Hand ITC" panose="03070402050302030203" pitchFamily="66" charset="0"/>
              </a:rPr>
              <a:t>V</a:t>
            </a:r>
            <a:endParaRPr lang="en-GB" sz="4400" dirty="0">
              <a:solidFill>
                <a:schemeClr val="accent1">
                  <a:lumMod val="60000"/>
                  <a:lumOff val="40000"/>
                </a:schemeClr>
              </a:solidFill>
              <a:latin typeface="Bradley Hand ITC" panose="03070402050302030203" pitchFamily="66" charset="0"/>
            </a:endParaRPr>
          </a:p>
        </p:txBody>
      </p:sp>
    </p:spTree>
    <p:extLst>
      <p:ext uri="{BB962C8B-B14F-4D97-AF65-F5344CB8AC3E}">
        <p14:creationId xmlns:p14="http://schemas.microsoft.com/office/powerpoint/2010/main" val="67615897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3000"/>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1567543" y="1930400"/>
            <a:ext cx="7881257" cy="461665"/>
          </a:xfrm>
          <a:prstGeom prst="rect">
            <a:avLst/>
          </a:prstGeom>
          <a:noFill/>
        </p:spPr>
        <p:txBody>
          <a:bodyPr wrap="square" rtlCol="0">
            <a:spAutoFit/>
          </a:bodyPr>
          <a:lstStyle/>
          <a:p>
            <a:r>
              <a:rPr lang="en-GB" sz="2400" dirty="0" smtClean="0">
                <a:solidFill>
                  <a:srgbClr val="7030A0"/>
                </a:solidFill>
                <a:latin typeface="Bradley Hand ITC" panose="03070402050302030203" pitchFamily="66" charset="0"/>
              </a:rPr>
              <a:t>.</a:t>
            </a:r>
            <a:endParaRPr lang="en-GB" sz="2400" dirty="0">
              <a:solidFill>
                <a:srgbClr val="7030A0"/>
              </a:solidFill>
              <a:latin typeface="Bradley Hand ITC" panose="03070402050302030203" pitchFamily="66" charset="0"/>
            </a:endParaRPr>
          </a:p>
        </p:txBody>
      </p:sp>
      <p:sp>
        <p:nvSpPr>
          <p:cNvPr id="6" name="TextBox 5"/>
          <p:cNvSpPr txBox="1"/>
          <p:nvPr/>
        </p:nvSpPr>
        <p:spPr>
          <a:xfrm>
            <a:off x="769257" y="522514"/>
            <a:ext cx="10624457" cy="923330"/>
          </a:xfrm>
          <a:prstGeom prst="rect">
            <a:avLst/>
          </a:prstGeom>
          <a:noFill/>
        </p:spPr>
        <p:txBody>
          <a:bodyPr wrap="square" rtlCol="0">
            <a:spAutoFit/>
          </a:bodyPr>
          <a:lstStyle/>
          <a:p>
            <a:r>
              <a:rPr lang="en-GB" sz="5400" dirty="0" smtClean="0">
                <a:solidFill>
                  <a:srgbClr val="002060"/>
                </a:solidFill>
                <a:latin typeface="Bernard MT Condensed" panose="02050806060905020404" pitchFamily="18" charset="0"/>
              </a:rPr>
              <a:t>The consequences of climate change</a:t>
            </a:r>
            <a:endParaRPr lang="en-GB" sz="5400" dirty="0">
              <a:solidFill>
                <a:srgbClr val="002060"/>
              </a:solidFill>
              <a:latin typeface="Bernard MT Condensed" panose="02050806060905020404" pitchFamily="18" charset="0"/>
            </a:endParaRPr>
          </a:p>
        </p:txBody>
      </p:sp>
      <p:sp>
        <p:nvSpPr>
          <p:cNvPr id="7" name="TextBox 6"/>
          <p:cNvSpPr txBox="1"/>
          <p:nvPr/>
        </p:nvSpPr>
        <p:spPr>
          <a:xfrm>
            <a:off x="6734628" y="1730345"/>
            <a:ext cx="2177143" cy="1323439"/>
          </a:xfrm>
          <a:prstGeom prst="rect">
            <a:avLst/>
          </a:prstGeom>
          <a:noFill/>
        </p:spPr>
        <p:txBody>
          <a:bodyPr wrap="square" rtlCol="0">
            <a:spAutoFit/>
          </a:bodyPr>
          <a:lstStyle/>
          <a:p>
            <a:r>
              <a:rPr lang="en-GB" sz="2000" dirty="0" smtClean="0">
                <a:solidFill>
                  <a:srgbClr val="0070C0"/>
                </a:solidFill>
                <a:latin typeface="Bernard MT Condensed" panose="02050806060905020404" pitchFamily="18" charset="0"/>
              </a:rPr>
              <a:t>If we carry on as we are climate change could get much worse!!!!!!</a:t>
            </a:r>
            <a:endParaRPr lang="en-GB" sz="2000" dirty="0">
              <a:solidFill>
                <a:srgbClr val="0070C0"/>
              </a:solidFill>
              <a:latin typeface="Bernard MT Condensed" panose="02050806060905020404" pitchFamily="18" charset="0"/>
            </a:endParaRPr>
          </a:p>
        </p:txBody>
      </p:sp>
      <p:sp>
        <p:nvSpPr>
          <p:cNvPr id="8" name="TextBox 7"/>
          <p:cNvSpPr txBox="1"/>
          <p:nvPr/>
        </p:nvSpPr>
        <p:spPr>
          <a:xfrm>
            <a:off x="9332686" y="3240398"/>
            <a:ext cx="2177143" cy="1631216"/>
          </a:xfrm>
          <a:prstGeom prst="rect">
            <a:avLst/>
          </a:prstGeom>
          <a:noFill/>
        </p:spPr>
        <p:txBody>
          <a:bodyPr wrap="square" rtlCol="0">
            <a:spAutoFit/>
          </a:bodyPr>
          <a:lstStyle/>
          <a:p>
            <a:r>
              <a:rPr lang="en-GB" sz="2000" dirty="0" smtClean="0">
                <a:solidFill>
                  <a:srgbClr val="FF0000"/>
                </a:solidFill>
                <a:latin typeface="Bernard MT Condensed" panose="02050806060905020404" pitchFamily="18" charset="0"/>
              </a:rPr>
              <a:t>It could cause animal extinction or at best make animals endangered!!!!!</a:t>
            </a:r>
            <a:endParaRPr lang="en-GB" sz="2000" dirty="0">
              <a:solidFill>
                <a:srgbClr val="FF0000"/>
              </a:solidFill>
              <a:latin typeface="Bernard MT Condensed" panose="02050806060905020404" pitchFamily="18" charset="0"/>
            </a:endParaRPr>
          </a:p>
        </p:txBody>
      </p:sp>
      <p:sp>
        <p:nvSpPr>
          <p:cNvPr id="9" name="Rounded Rectangle 8"/>
          <p:cNvSpPr/>
          <p:nvPr/>
        </p:nvSpPr>
        <p:spPr>
          <a:xfrm>
            <a:off x="6516915" y="1650517"/>
            <a:ext cx="2612571" cy="132343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ounded Rectangle 9"/>
          <p:cNvSpPr/>
          <p:nvPr/>
        </p:nvSpPr>
        <p:spPr>
          <a:xfrm>
            <a:off x="9332686" y="2973956"/>
            <a:ext cx="2177143" cy="2164101"/>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p:cNvSpPr txBox="1"/>
          <p:nvPr/>
        </p:nvSpPr>
        <p:spPr>
          <a:xfrm>
            <a:off x="6734627" y="3506841"/>
            <a:ext cx="2177143" cy="1631216"/>
          </a:xfrm>
          <a:prstGeom prst="rect">
            <a:avLst/>
          </a:prstGeom>
          <a:noFill/>
        </p:spPr>
        <p:txBody>
          <a:bodyPr wrap="square" rtlCol="0">
            <a:spAutoFit/>
          </a:bodyPr>
          <a:lstStyle/>
          <a:p>
            <a:r>
              <a:rPr lang="en-GB" sz="2000" dirty="0" smtClean="0">
                <a:latin typeface="Bernard MT Condensed" panose="02050806060905020404" pitchFamily="18" charset="0"/>
              </a:rPr>
              <a:t>At worst climate change could destroy farms and cause starvation to humans</a:t>
            </a:r>
            <a:endParaRPr lang="en-GB" sz="2000" dirty="0">
              <a:latin typeface="Bernard MT Condensed" panose="02050806060905020404" pitchFamily="18" charset="0"/>
            </a:endParaRPr>
          </a:p>
        </p:txBody>
      </p:sp>
      <p:sp>
        <p:nvSpPr>
          <p:cNvPr id="12" name="Rounded Rectangle 11"/>
          <p:cNvSpPr/>
          <p:nvPr/>
        </p:nvSpPr>
        <p:spPr>
          <a:xfrm>
            <a:off x="6734627" y="3333668"/>
            <a:ext cx="2032002" cy="1905989"/>
          </a:xfrm>
          <a:prstGeom prst="round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p:cNvSpPr/>
          <p:nvPr/>
        </p:nvSpPr>
        <p:spPr>
          <a:xfrm>
            <a:off x="7155543" y="5404500"/>
            <a:ext cx="4354286" cy="1257558"/>
          </a:xfrm>
          <a:prstGeom prst="roundRect">
            <a:avLst/>
          </a:prstGeom>
          <a:noFill/>
          <a:ln>
            <a:solidFill>
              <a:srgbClr val="472F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p:cNvSpPr txBox="1"/>
          <p:nvPr/>
        </p:nvSpPr>
        <p:spPr>
          <a:xfrm>
            <a:off x="7315200" y="5646057"/>
            <a:ext cx="3976914" cy="707886"/>
          </a:xfrm>
          <a:prstGeom prst="rect">
            <a:avLst/>
          </a:prstGeom>
          <a:noFill/>
        </p:spPr>
        <p:txBody>
          <a:bodyPr wrap="square" rtlCol="0">
            <a:spAutoFit/>
          </a:bodyPr>
          <a:lstStyle/>
          <a:p>
            <a:r>
              <a:rPr lang="en-GB" sz="2000" dirty="0" smtClean="0">
                <a:solidFill>
                  <a:srgbClr val="472FAF"/>
                </a:solidFill>
                <a:latin typeface="Bernard MT Condensed" panose="02050806060905020404" pitchFamily="18" charset="0"/>
              </a:rPr>
              <a:t>If we stop now humans will have a much better life in the future!!!!!!!</a:t>
            </a:r>
            <a:endParaRPr lang="en-GB" sz="2000" dirty="0">
              <a:solidFill>
                <a:srgbClr val="472FAF"/>
              </a:solidFill>
              <a:latin typeface="Bernard MT Condensed" panose="02050806060905020404" pitchFamily="18" charset="0"/>
            </a:endParaRPr>
          </a:p>
        </p:txBody>
      </p:sp>
      <p:sp>
        <p:nvSpPr>
          <p:cNvPr id="15" name="Rounded Rectangle 14"/>
          <p:cNvSpPr/>
          <p:nvPr/>
        </p:nvSpPr>
        <p:spPr>
          <a:xfrm>
            <a:off x="9579429" y="1445845"/>
            <a:ext cx="2452914" cy="1282842"/>
          </a:xfrm>
          <a:prstGeom prst="round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p:cNvSpPr txBox="1"/>
          <p:nvPr/>
        </p:nvSpPr>
        <p:spPr>
          <a:xfrm>
            <a:off x="9768114" y="1583682"/>
            <a:ext cx="2075543" cy="1015663"/>
          </a:xfrm>
          <a:prstGeom prst="rect">
            <a:avLst/>
          </a:prstGeom>
          <a:noFill/>
        </p:spPr>
        <p:txBody>
          <a:bodyPr wrap="square" rtlCol="0">
            <a:spAutoFit/>
          </a:bodyPr>
          <a:lstStyle/>
          <a:p>
            <a:r>
              <a:rPr lang="en-GB" sz="2000" dirty="0" smtClean="0">
                <a:solidFill>
                  <a:schemeClr val="accent6">
                    <a:lumMod val="75000"/>
                  </a:schemeClr>
                </a:solidFill>
                <a:latin typeface="Bernard MT Condensed" panose="02050806060905020404" pitchFamily="18" charset="0"/>
              </a:rPr>
              <a:t>Stop now and we will all have a better life!!!!</a:t>
            </a:r>
            <a:endParaRPr lang="en-GB" sz="2000" dirty="0">
              <a:solidFill>
                <a:schemeClr val="accent6">
                  <a:lumMod val="75000"/>
                </a:schemeClr>
              </a:solidFill>
              <a:latin typeface="Bernard MT Condensed" panose="02050806060905020404" pitchFamily="18" charset="0"/>
            </a:endParaRPr>
          </a:p>
        </p:txBody>
      </p:sp>
      <p:sp>
        <p:nvSpPr>
          <p:cNvPr id="17" name="TextBox 16"/>
          <p:cNvSpPr txBox="1"/>
          <p:nvPr/>
        </p:nvSpPr>
        <p:spPr>
          <a:xfrm>
            <a:off x="1378857" y="1616271"/>
            <a:ext cx="4572000" cy="5016758"/>
          </a:xfrm>
          <a:prstGeom prst="rect">
            <a:avLst/>
          </a:prstGeom>
          <a:noFill/>
        </p:spPr>
        <p:txBody>
          <a:bodyPr wrap="square" rtlCol="0">
            <a:spAutoFit/>
          </a:bodyPr>
          <a:lstStyle/>
          <a:p>
            <a:r>
              <a:rPr lang="en-GB" sz="8000" dirty="0" smtClean="0">
                <a:solidFill>
                  <a:srgbClr val="9E3289"/>
                </a:solidFill>
                <a:latin typeface="Bauhaus 93" panose="04030905020B02020C02" pitchFamily="82" charset="0"/>
              </a:rPr>
              <a:t>We need to stop to save life on earth!</a:t>
            </a:r>
            <a:endParaRPr lang="en-GB" sz="8000" dirty="0">
              <a:solidFill>
                <a:srgbClr val="9E3289"/>
              </a:solidFill>
              <a:latin typeface="Bauhaus 93" panose="04030905020B02020C02" pitchFamily="82" charset="0"/>
            </a:endParaRPr>
          </a:p>
        </p:txBody>
      </p:sp>
      <p:sp>
        <p:nvSpPr>
          <p:cNvPr id="18" name="Rounded Rectangle 17"/>
          <p:cNvSpPr/>
          <p:nvPr/>
        </p:nvSpPr>
        <p:spPr>
          <a:xfrm>
            <a:off x="1016000" y="1650517"/>
            <a:ext cx="5181601" cy="5011541"/>
          </a:xfrm>
          <a:prstGeom prst="roundRect">
            <a:avLst/>
          </a:prstGeom>
          <a:noFill/>
          <a:ln>
            <a:solidFill>
              <a:srgbClr val="9E32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710920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4000"/>
            <a:lum/>
          </a:blip>
          <a:srcRect/>
          <a:stretch>
            <a:fillRect/>
          </a:stretch>
        </a:blipFill>
        <a:effectLst/>
      </p:bgPr>
    </p:bg>
    <p:spTree>
      <p:nvGrpSpPr>
        <p:cNvPr id="1" name=""/>
        <p:cNvGrpSpPr/>
        <p:nvPr/>
      </p:nvGrpSpPr>
      <p:grpSpPr>
        <a:xfrm>
          <a:off x="0" y="0"/>
          <a:ext cx="0" cy="0"/>
          <a:chOff x="0" y="0"/>
          <a:chExt cx="0" cy="0"/>
        </a:xfrm>
      </p:grpSpPr>
      <p:sp>
        <p:nvSpPr>
          <p:cNvPr id="3" name="TextBox 2"/>
          <p:cNvSpPr txBox="1"/>
          <p:nvPr/>
        </p:nvSpPr>
        <p:spPr>
          <a:xfrm>
            <a:off x="2783840" y="508000"/>
            <a:ext cx="7366000" cy="769441"/>
          </a:xfrm>
          <a:prstGeom prst="rect">
            <a:avLst/>
          </a:prstGeom>
          <a:noFill/>
        </p:spPr>
        <p:txBody>
          <a:bodyPr wrap="square" rtlCol="0">
            <a:spAutoFit/>
          </a:bodyPr>
          <a:lstStyle/>
          <a:p>
            <a:r>
              <a:rPr lang="en-GB" sz="4400" dirty="0" smtClean="0">
                <a:solidFill>
                  <a:srgbClr val="9E3289"/>
                </a:solidFill>
                <a:latin typeface="Bradley Hand ITC" panose="03070402050302030203" pitchFamily="66" charset="0"/>
              </a:rPr>
              <a:t>Towns villages in the future</a:t>
            </a:r>
            <a:endParaRPr lang="en-GB" sz="4400" dirty="0">
              <a:solidFill>
                <a:srgbClr val="9E3289"/>
              </a:solidFill>
              <a:latin typeface="Bradley Hand ITC" panose="03070402050302030203" pitchFamily="66" charset="0"/>
            </a:endParaRPr>
          </a:p>
        </p:txBody>
      </p:sp>
      <p:sp>
        <p:nvSpPr>
          <p:cNvPr id="5" name="TextBox 4"/>
          <p:cNvSpPr txBox="1"/>
          <p:nvPr/>
        </p:nvSpPr>
        <p:spPr>
          <a:xfrm>
            <a:off x="676656" y="1719072"/>
            <a:ext cx="2852928" cy="2246769"/>
          </a:xfrm>
          <a:prstGeom prst="rect">
            <a:avLst/>
          </a:prstGeom>
          <a:noFill/>
        </p:spPr>
        <p:txBody>
          <a:bodyPr wrap="square" rtlCol="0">
            <a:spAutoFit/>
          </a:bodyPr>
          <a:lstStyle/>
          <a:p>
            <a:r>
              <a:rPr lang="en-GB" sz="2000" dirty="0" smtClean="0">
                <a:solidFill>
                  <a:srgbClr val="FF66FF"/>
                </a:solidFill>
              </a:rPr>
              <a:t>In the future villages like Rolleston could become very modern and might be much larger and create less farming space which is a cause of climate change.</a:t>
            </a:r>
            <a:endParaRPr lang="en-GB" sz="2000" dirty="0">
              <a:solidFill>
                <a:srgbClr val="FF66FF"/>
              </a:solidFill>
            </a:endParaRPr>
          </a:p>
        </p:txBody>
      </p:sp>
      <p:sp>
        <p:nvSpPr>
          <p:cNvPr id="6" name="TextBox 5"/>
          <p:cNvSpPr txBox="1"/>
          <p:nvPr/>
        </p:nvSpPr>
        <p:spPr>
          <a:xfrm>
            <a:off x="6466840" y="1470856"/>
            <a:ext cx="5102352" cy="1015663"/>
          </a:xfrm>
          <a:prstGeom prst="rect">
            <a:avLst/>
          </a:prstGeom>
          <a:noFill/>
        </p:spPr>
        <p:txBody>
          <a:bodyPr wrap="square" rtlCol="0">
            <a:spAutoFit/>
          </a:bodyPr>
          <a:lstStyle/>
          <a:p>
            <a:r>
              <a:rPr lang="en-GB" sz="2000" dirty="0" smtClean="0">
                <a:solidFill>
                  <a:srgbClr val="472FAF"/>
                </a:solidFill>
              </a:rPr>
              <a:t>If we do end up like this it will cause crop failure because of lack of farming. This will cause herbivores to starve.</a:t>
            </a:r>
            <a:endParaRPr lang="en-GB" sz="2000" dirty="0">
              <a:solidFill>
                <a:srgbClr val="472FAF"/>
              </a:solidFill>
            </a:endParaRPr>
          </a:p>
        </p:txBody>
      </p:sp>
    </p:spTree>
    <p:extLst>
      <p:ext uri="{BB962C8B-B14F-4D97-AF65-F5344CB8AC3E}">
        <p14:creationId xmlns:p14="http://schemas.microsoft.com/office/powerpoint/2010/main" val="2594718906"/>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4000"/>
            <a:lum/>
          </a:blip>
          <a:srcRect/>
          <a:stretch>
            <a:fillRect t="-9000" b="-9000"/>
          </a:stretch>
        </a:blipFill>
        <a:effectLst/>
      </p:bgPr>
    </p:bg>
    <p:spTree>
      <p:nvGrpSpPr>
        <p:cNvPr id="1" name=""/>
        <p:cNvGrpSpPr/>
        <p:nvPr/>
      </p:nvGrpSpPr>
      <p:grpSpPr>
        <a:xfrm>
          <a:off x="0" y="0"/>
          <a:ext cx="0" cy="0"/>
          <a:chOff x="0" y="0"/>
          <a:chExt cx="0" cy="0"/>
        </a:xfrm>
      </p:grpSpPr>
      <p:sp>
        <p:nvSpPr>
          <p:cNvPr id="2" name="TextBox 1"/>
          <p:cNvSpPr txBox="1"/>
          <p:nvPr/>
        </p:nvSpPr>
        <p:spPr>
          <a:xfrm>
            <a:off x="3474720" y="609600"/>
            <a:ext cx="5344160" cy="707886"/>
          </a:xfrm>
          <a:prstGeom prst="rect">
            <a:avLst/>
          </a:prstGeom>
          <a:noFill/>
        </p:spPr>
        <p:txBody>
          <a:bodyPr wrap="square" rtlCol="0">
            <a:spAutoFit/>
          </a:bodyPr>
          <a:lstStyle/>
          <a:p>
            <a:r>
              <a:rPr lang="en-GB" sz="4000" dirty="0" smtClean="0">
                <a:solidFill>
                  <a:srgbClr val="FF66FF"/>
                </a:solidFill>
              </a:rPr>
              <a:t>ENDANGERED ANIMALS</a:t>
            </a:r>
            <a:endParaRPr lang="en-GB" sz="4000" dirty="0">
              <a:solidFill>
                <a:srgbClr val="FF66FF"/>
              </a:solidFill>
            </a:endParaRPr>
          </a:p>
        </p:txBody>
      </p:sp>
      <p:sp>
        <p:nvSpPr>
          <p:cNvPr id="3" name="TextBox 2"/>
          <p:cNvSpPr txBox="1"/>
          <p:nvPr/>
        </p:nvSpPr>
        <p:spPr>
          <a:xfrm>
            <a:off x="1910080" y="4185920"/>
            <a:ext cx="9469120" cy="2123658"/>
          </a:xfrm>
          <a:prstGeom prst="rect">
            <a:avLst/>
          </a:prstGeom>
          <a:noFill/>
        </p:spPr>
        <p:txBody>
          <a:bodyPr wrap="square" rtlCol="0">
            <a:spAutoFit/>
          </a:bodyPr>
          <a:lstStyle/>
          <a:p>
            <a:r>
              <a:rPr lang="en-GB" sz="4400" dirty="0" smtClean="0">
                <a:solidFill>
                  <a:srgbClr val="472FAF"/>
                </a:solidFill>
                <a:latin typeface="Brush Script MT" panose="03060802040406070304" pitchFamily="66" charset="0"/>
              </a:rPr>
              <a:t>Unfortunately , due to climate change animals like Red pandas are becoming endangered. We all need to do our best to save the animals.</a:t>
            </a:r>
            <a:endParaRPr lang="en-GB" sz="4400" dirty="0">
              <a:solidFill>
                <a:srgbClr val="472FAF"/>
              </a:solidFill>
              <a:latin typeface="Brush Script MT" panose="03060802040406070304" pitchFamily="66" charset="0"/>
            </a:endParaRPr>
          </a:p>
        </p:txBody>
      </p:sp>
    </p:spTree>
    <p:extLst>
      <p:ext uri="{BB962C8B-B14F-4D97-AF65-F5344CB8AC3E}">
        <p14:creationId xmlns:p14="http://schemas.microsoft.com/office/powerpoint/2010/main" val="36636080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8000"/>
            <a:lum/>
          </a:blip>
          <a:srcRect/>
          <a:stretch>
            <a:fillRect t="-9000" b="-9000"/>
          </a:stretch>
        </a:blipFill>
        <a:effectLst/>
      </p:bgPr>
    </p:bg>
    <p:spTree>
      <p:nvGrpSpPr>
        <p:cNvPr id="1" name=""/>
        <p:cNvGrpSpPr/>
        <p:nvPr/>
      </p:nvGrpSpPr>
      <p:grpSpPr>
        <a:xfrm>
          <a:off x="0" y="0"/>
          <a:ext cx="0" cy="0"/>
          <a:chOff x="0" y="0"/>
          <a:chExt cx="0" cy="0"/>
        </a:xfrm>
      </p:grpSpPr>
      <p:sp>
        <p:nvSpPr>
          <p:cNvPr id="3" name="TextBox 2"/>
          <p:cNvSpPr txBox="1"/>
          <p:nvPr/>
        </p:nvSpPr>
        <p:spPr>
          <a:xfrm>
            <a:off x="3701143" y="255118"/>
            <a:ext cx="5950857" cy="1200329"/>
          </a:xfrm>
          <a:prstGeom prst="rect">
            <a:avLst/>
          </a:prstGeom>
          <a:noFill/>
        </p:spPr>
        <p:txBody>
          <a:bodyPr wrap="square" rtlCol="0">
            <a:spAutoFit/>
          </a:bodyPr>
          <a:lstStyle/>
          <a:p>
            <a:r>
              <a:rPr lang="en-GB" sz="7200" dirty="0" smtClean="0">
                <a:solidFill>
                  <a:srgbClr val="FF66FF"/>
                </a:solidFill>
                <a:latin typeface="Brush Script MT" panose="03060802040406070304" pitchFamily="66" charset="0"/>
              </a:rPr>
              <a:t>Our solutions</a:t>
            </a:r>
            <a:endParaRPr lang="en-GB" sz="7200" dirty="0">
              <a:solidFill>
                <a:srgbClr val="FF66FF"/>
              </a:solidFill>
              <a:latin typeface="Brush Script MT" panose="03060802040406070304" pitchFamily="66" charset="0"/>
            </a:endParaRPr>
          </a:p>
        </p:txBody>
      </p:sp>
      <p:sp>
        <p:nvSpPr>
          <p:cNvPr id="4" name="TextBox 3"/>
          <p:cNvSpPr txBox="1"/>
          <p:nvPr/>
        </p:nvSpPr>
        <p:spPr>
          <a:xfrm>
            <a:off x="159658" y="1640114"/>
            <a:ext cx="2525486" cy="4893647"/>
          </a:xfrm>
          <a:prstGeom prst="rect">
            <a:avLst/>
          </a:prstGeom>
          <a:noFill/>
        </p:spPr>
        <p:txBody>
          <a:bodyPr wrap="square" rtlCol="0">
            <a:spAutoFit/>
          </a:bodyPr>
          <a:lstStyle/>
          <a:p>
            <a:r>
              <a:rPr lang="en-GB" sz="2400" dirty="0" smtClean="0">
                <a:solidFill>
                  <a:srgbClr val="472FAF"/>
                </a:solidFill>
              </a:rPr>
              <a:t>As you will already know from this power point climate change is caused by Co2(green house gas) and fossil fuels. We can stop this by not burning fossil fuels and not using our cars as much as we already do.</a:t>
            </a:r>
            <a:endParaRPr lang="en-GB" sz="2400" dirty="0">
              <a:solidFill>
                <a:srgbClr val="472FAF"/>
              </a:solidFill>
            </a:endParaRPr>
          </a:p>
        </p:txBody>
      </p:sp>
      <p:sp>
        <p:nvSpPr>
          <p:cNvPr id="5" name="TextBox 4"/>
          <p:cNvSpPr txBox="1"/>
          <p:nvPr/>
        </p:nvSpPr>
        <p:spPr>
          <a:xfrm>
            <a:off x="9376229" y="1640114"/>
            <a:ext cx="2307771" cy="4893647"/>
          </a:xfrm>
          <a:prstGeom prst="rect">
            <a:avLst/>
          </a:prstGeom>
          <a:noFill/>
        </p:spPr>
        <p:txBody>
          <a:bodyPr wrap="square" rtlCol="0">
            <a:spAutoFit/>
          </a:bodyPr>
          <a:lstStyle/>
          <a:p>
            <a:r>
              <a:rPr lang="en-GB" sz="2400" dirty="0" smtClean="0">
                <a:solidFill>
                  <a:srgbClr val="472FAF"/>
                </a:solidFill>
              </a:rPr>
              <a:t>We can also stop it by checking we turn our lights off because it means people burn less fossil fuels. I hope this power point informed you about the causes of climate change and how </a:t>
            </a:r>
            <a:r>
              <a:rPr lang="en-GB" sz="2400" dirty="0" smtClean="0">
                <a:solidFill>
                  <a:srgbClr val="472FAF"/>
                </a:solidFill>
                <a:latin typeface="Algerian" panose="04020705040A02060702" pitchFamily="82" charset="0"/>
              </a:rPr>
              <a:t>YOU</a:t>
            </a:r>
            <a:r>
              <a:rPr lang="en-GB" sz="2400" dirty="0" smtClean="0">
                <a:solidFill>
                  <a:srgbClr val="472FAF"/>
                </a:solidFill>
              </a:rPr>
              <a:t> can stop it</a:t>
            </a:r>
            <a:r>
              <a:rPr lang="en-GB" sz="2400" dirty="0" smtClean="0"/>
              <a:t>.</a:t>
            </a:r>
            <a:endParaRPr lang="en-GB" sz="2400" dirty="0"/>
          </a:p>
        </p:txBody>
      </p:sp>
      <p:sp>
        <p:nvSpPr>
          <p:cNvPr id="6" name="Rounded Rectangle 5"/>
          <p:cNvSpPr/>
          <p:nvPr/>
        </p:nvSpPr>
        <p:spPr>
          <a:xfrm>
            <a:off x="3701143" y="1640114"/>
            <a:ext cx="4586514" cy="4893647"/>
          </a:xfrm>
          <a:prstGeom prst="roundRect">
            <a:avLst/>
          </a:prstGeom>
          <a:noFill/>
          <a:ln>
            <a:solidFill>
              <a:srgbClr val="FF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p:cNvSpPr txBox="1"/>
          <p:nvPr/>
        </p:nvSpPr>
        <p:spPr>
          <a:xfrm>
            <a:off x="4659085" y="1824779"/>
            <a:ext cx="2960914" cy="4524315"/>
          </a:xfrm>
          <a:prstGeom prst="rect">
            <a:avLst/>
          </a:prstGeom>
          <a:noFill/>
        </p:spPr>
        <p:txBody>
          <a:bodyPr wrap="square" rtlCol="0">
            <a:spAutoFit/>
          </a:bodyPr>
          <a:lstStyle/>
          <a:p>
            <a:r>
              <a:rPr lang="en-GB" sz="7200" dirty="0" smtClean="0">
                <a:solidFill>
                  <a:srgbClr val="FF66FF"/>
                </a:solidFill>
              </a:rPr>
              <a:t>Help stop climate change</a:t>
            </a:r>
            <a:endParaRPr lang="en-GB" sz="7200" dirty="0">
              <a:solidFill>
                <a:srgbClr val="FF66FF"/>
              </a:solidFill>
            </a:endParaRPr>
          </a:p>
        </p:txBody>
      </p:sp>
    </p:spTree>
    <p:extLst>
      <p:ext uri="{BB962C8B-B14F-4D97-AF65-F5344CB8AC3E}">
        <p14:creationId xmlns:p14="http://schemas.microsoft.com/office/powerpoint/2010/main" val="2560667734"/>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245FE924EE0C144923EF41FAF992A31" ma:contentTypeVersion="13" ma:contentTypeDescription="Create a new document." ma:contentTypeScope="" ma:versionID="ac4115936211163441bf78a08bab36cd">
  <xsd:schema xmlns:xsd="http://www.w3.org/2001/XMLSchema" xmlns:xs="http://www.w3.org/2001/XMLSchema" xmlns:p="http://schemas.microsoft.com/office/2006/metadata/properties" xmlns:ns2="44bb4f67-3293-48a9-b405-743d7b5e4834" xmlns:ns3="4fc4d876-688b-4a8c-b16a-d5ddd562d196" targetNamespace="http://schemas.microsoft.com/office/2006/metadata/properties" ma:root="true" ma:fieldsID="823673286614062e210fc29b0e1e4caf" ns2:_="" ns3:_="">
    <xsd:import namespace="44bb4f67-3293-48a9-b405-743d7b5e4834"/>
    <xsd:import namespace="4fc4d876-688b-4a8c-b16a-d5ddd562d19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bb4f67-3293-48a9-b405-743d7b5e483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4fc4d876-688b-4a8c-b16a-d5ddd562d196"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E31EB03-7DD4-4905-ABF6-FB50C0B8FD7F}"/>
</file>

<file path=customXml/itemProps2.xml><?xml version="1.0" encoding="utf-8"?>
<ds:datastoreItem xmlns:ds="http://schemas.openxmlformats.org/officeDocument/2006/customXml" ds:itemID="{2F54715F-D634-44D2-9063-4156B5D19FF1}"/>
</file>

<file path=customXml/itemProps3.xml><?xml version="1.0" encoding="utf-8"?>
<ds:datastoreItem xmlns:ds="http://schemas.openxmlformats.org/officeDocument/2006/customXml" ds:itemID="{7EB864BE-05B8-4F31-B863-9199B2DB172A}"/>
</file>

<file path=docProps/app.xml><?xml version="1.0" encoding="utf-8"?>
<Properties xmlns="http://schemas.openxmlformats.org/officeDocument/2006/extended-properties" xmlns:vt="http://schemas.openxmlformats.org/officeDocument/2006/docPropsVTypes">
  <TotalTime>164</TotalTime>
  <Words>330</Words>
  <Application>Microsoft Office PowerPoint</Application>
  <PresentationFormat>Widescreen</PresentationFormat>
  <Paragraphs>27</Paragraphs>
  <Slides>8</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Algerian</vt:lpstr>
      <vt:lpstr>Arial</vt:lpstr>
      <vt:lpstr>Baskerville Old Face</vt:lpstr>
      <vt:lpstr>Bauhaus 93</vt:lpstr>
      <vt:lpstr>Bernard MT Condensed</vt:lpstr>
      <vt:lpstr>Bradley Hand ITC</vt:lpstr>
      <vt:lpstr>Brush Script MT</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John of Rolleston Primary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 Baxter</dc:creator>
  <cp:lastModifiedBy>Mrs C Thompson</cp:lastModifiedBy>
  <cp:revision>20</cp:revision>
  <dcterms:created xsi:type="dcterms:W3CDTF">2021-05-27T13:09:12Z</dcterms:created>
  <dcterms:modified xsi:type="dcterms:W3CDTF">2021-08-09T16:00:23Z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0x010100C245FE924EE0C144923EF41FAF992A31</vt:lpwstr>
  </property>
</Properties>
</file>

<file path=docProps/thumbnail.jpeg>
</file>